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theme/themeOverride1.xml" ContentType="application/vnd.openxmlformats-officedocument.themeOverride+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56" r:id="rId2"/>
    <p:sldId id="268" r:id="rId3"/>
    <p:sldId id="265" r:id="rId4"/>
    <p:sldId id="266" r:id="rId5"/>
    <p:sldId id="269" r:id="rId6"/>
    <p:sldId id="270" r:id="rId7"/>
    <p:sldId id="271" r:id="rId8"/>
    <p:sldId id="272"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29C1AF"/>
    <a:srgbClr val="3CD6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882" autoAdjust="0"/>
    <p:restoredTop sz="94660"/>
  </p:normalViewPr>
  <p:slideViewPr>
    <p:cSldViewPr>
      <p:cViewPr varScale="1">
        <p:scale>
          <a:sx n="67" d="100"/>
          <a:sy n="67" d="100"/>
        </p:scale>
        <p:origin x="-1128"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1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2E376BA-610B-48A0-96DF-DA333D32E9C6}" type="datetimeFigureOut">
              <a:rPr lang="en-US" smtClean="0"/>
              <a:pPr/>
              <a:t>9/19/2017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ACAA785-EEBD-4BB7-80C8-35816BC18A2E}"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2897129-8892-4527-B9B5-28EADF5A0760}"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1E3246E-4D3B-46EE-9AF0-FB58E9E24676}"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569A9CD-0126-458A-886B-6FC07AA530CC}"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558A32-C64F-48FE-9F74-7D1FFF5C519B}"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C7CCAD1-252D-44EF-B951-2C3EF1E1B8D5}" type="datetime1">
              <a:rPr lang="en-US" smtClean="0"/>
              <a:pPr/>
              <a:t>9/19/2017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4A3A9ED7-D303-4DD7-9EFB-4DEB198A20E1}"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EB5655-976F-4B60-BFD7-A21C85921715}" type="datetime1">
              <a:rPr lang="en-US" smtClean="0"/>
              <a:pPr/>
              <a:t>9/19/2017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6EFA360-1CC1-4DCF-86A5-1A446DB958B0}" type="datetime1">
              <a:rPr lang="en-US" smtClean="0"/>
              <a:pPr/>
              <a:t>9/19/2017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A31B42-CABE-4B2F-90EA-E11C6CD8DA02}" type="datetime1">
              <a:rPr lang="en-US" smtClean="0"/>
              <a:pPr/>
              <a:t>9/19/2017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9668E63-69BD-458C-A5A8-C5FC19FB1F0B}"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29560D-8B6D-4458-A1D3-F697C06A5EBE}" type="datetime1">
              <a:rPr lang="en-US" smtClean="0"/>
              <a:pPr/>
              <a:t>9/19/2017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1F44E5-9FB8-4181-B433-C93897A9A40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8120B41-2FE8-497A-8AFC-2BF5483874BC}" type="datetime1">
              <a:rPr lang="en-US" smtClean="0"/>
              <a:pPr/>
              <a:t>9/19/2017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1F44E5-9FB8-4181-B433-C93897A9A40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7.xml.rels><?xml version="1.0" encoding="UTF-8" standalone="yes"?>
<Relationships xmlns="http://schemas.openxmlformats.org/package/2006/relationships"><Relationship Id="rId2" Type="http://schemas.openxmlformats.org/officeDocument/2006/relationships/image" Target="../media/image9.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latin typeface="Times New Roman" pitchFamily="18" charset="0"/>
                <a:cs typeface="Times New Roman" pitchFamily="18" charset="0"/>
              </a:rPr>
              <a:t>Robots – Theory</a:t>
            </a:r>
          </a:p>
        </p:txBody>
      </p:sp>
      <p:sp>
        <p:nvSpPr>
          <p:cNvPr id="3" name="Subtitle 2"/>
          <p:cNvSpPr>
            <a:spLocks noGrp="1"/>
          </p:cNvSpPr>
          <p:nvPr>
            <p:ph type="subTitle" idx="1"/>
          </p:nvPr>
        </p:nvSpPr>
        <p:spPr/>
        <p:txBody>
          <a:bodyPr/>
          <a:lstStyle/>
          <a:p>
            <a:r>
              <a:rPr lang="en-US" u="sng" dirty="0"/>
              <a:t>Ohm Law </a:t>
            </a:r>
            <a:endParaRPr lang="en-US" dirty="0">
              <a:solidFill>
                <a:srgbClr val="29C1AF"/>
              </a:solidFill>
            </a:endParaRPr>
          </a:p>
        </p:txBody>
      </p:sp>
      <p:pic>
        <p:nvPicPr>
          <p:cNvPr id="4" name="Picture 3" descr="D:\LALAS\2016.01_ERAMUS+ VR4STEM\Resurse\antet_VR4STEM.png"/>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a:off x="3143240" y="6000768"/>
            <a:ext cx="3357586" cy="714356"/>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35AD7C-C0C8-49D2-99AB-79A6B2B1E2F2}"/>
              </a:ext>
            </a:extLst>
          </p:cNvPr>
          <p:cNvSpPr>
            <a:spLocks noGrp="1"/>
          </p:cNvSpPr>
          <p:nvPr>
            <p:ph type="title"/>
          </p:nvPr>
        </p:nvSpPr>
        <p:spPr/>
        <p:txBody>
          <a:bodyPr>
            <a:normAutofit/>
          </a:bodyPr>
          <a:lstStyle/>
          <a:p>
            <a:r>
              <a:rPr lang="en-US" sz="4000" i="1" dirty="0"/>
              <a:t>Ohms Law and Power</a:t>
            </a:r>
          </a:p>
        </p:txBody>
      </p:sp>
      <p:sp>
        <p:nvSpPr>
          <p:cNvPr id="4" name="Espaço Reservado para Número de Slide 3">
            <a:extLst>
              <a:ext uri="{FF2B5EF4-FFF2-40B4-BE49-F238E27FC236}">
                <a16:creationId xmlns:a16="http://schemas.microsoft.com/office/drawing/2014/main" xmlns="" id="{09C1B513-E48A-4162-822B-9ED76473D6FF}"/>
              </a:ext>
            </a:extLst>
          </p:cNvPr>
          <p:cNvSpPr>
            <a:spLocks noGrp="1"/>
          </p:cNvSpPr>
          <p:nvPr>
            <p:ph type="sldNum" sz="quarter" idx="12"/>
          </p:nvPr>
        </p:nvSpPr>
        <p:spPr/>
        <p:txBody>
          <a:bodyPr/>
          <a:lstStyle/>
          <a:p>
            <a:fld id="{1E1F44E5-9FB8-4181-B433-C93897A9A40A}" type="slidenum">
              <a:rPr lang="en-US" smtClean="0"/>
              <a:pPr/>
              <a:t>2</a:t>
            </a:fld>
            <a:endParaRPr lang="en-US"/>
          </a:p>
        </p:txBody>
      </p:sp>
      <p:sp>
        <p:nvSpPr>
          <p:cNvPr id="5" name="Espaço Reservado para Conteúdo 2">
            <a:extLst>
              <a:ext uri="{FF2B5EF4-FFF2-40B4-BE49-F238E27FC236}">
                <a16:creationId xmlns:a16="http://schemas.microsoft.com/office/drawing/2014/main" xmlns="" id="{17DA8701-F791-4C6E-BA5C-EEECB13AE82B}"/>
              </a:ext>
            </a:extLst>
          </p:cNvPr>
          <p:cNvSpPr txBox="1">
            <a:spLocks/>
          </p:cNvSpPr>
          <p:nvPr/>
        </p:nvSpPr>
        <p:spPr>
          <a:xfrm>
            <a:off x="457200" y="1600200"/>
            <a:ext cx="8229600" cy="4525963"/>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just">
              <a:lnSpc>
                <a:spcPct val="115000"/>
              </a:lnSpc>
              <a:spcAft>
                <a:spcPts val="1000"/>
              </a:spcAft>
            </a:pPr>
            <a:r>
              <a:rPr lang="en-US" sz="2800" dirty="0"/>
              <a:t>The relationship between Voltage, Current and Resistance in any DC electrical circuit was firstly discovered by the German physicist Georg Ohm.</a:t>
            </a:r>
          </a:p>
        </p:txBody>
      </p:sp>
      <p:pic>
        <p:nvPicPr>
          <p:cNvPr id="1026" name="Picture 2" descr="http://www.electronics-tutorials.ws/wp-content/uploads/2013/08/dcp3.gif">
            <a:extLst>
              <a:ext uri="{FF2B5EF4-FFF2-40B4-BE49-F238E27FC236}">
                <a16:creationId xmlns:a16="http://schemas.microsoft.com/office/drawing/2014/main" xmlns="" id="{B76F85FE-DA68-4449-ACD4-14F64575230D}"/>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619672" y="3429000"/>
            <a:ext cx="2808312" cy="2269931"/>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Resultado de imagem para Georg Ohm">
            <a:extLst>
              <a:ext uri="{FF2B5EF4-FFF2-40B4-BE49-F238E27FC236}">
                <a16:creationId xmlns:a16="http://schemas.microsoft.com/office/drawing/2014/main" xmlns="" id="{2D28FA7E-F3A5-41F0-9951-1BE9642303F5}"/>
              </a:ext>
            </a:extLst>
          </p:cNvPr>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5364088" y="3566075"/>
            <a:ext cx="2559427" cy="213285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6754118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4000" i="1" dirty="0"/>
              <a:t>Introduction – Ohm´s Law</a:t>
            </a:r>
          </a:p>
        </p:txBody>
      </p:sp>
      <p:sp>
        <p:nvSpPr>
          <p:cNvPr id="8" name="Espaço Reservado para Conteúdo 2">
            <a:extLst>
              <a:ext uri="{FF2B5EF4-FFF2-40B4-BE49-F238E27FC236}">
                <a16:creationId xmlns:a16="http://schemas.microsoft.com/office/drawing/2014/main" xmlns="" id="{70693C64-2C74-4C3B-8E71-137D69D6DD4A}"/>
              </a:ext>
            </a:extLst>
          </p:cNvPr>
          <p:cNvSpPr txBox="1">
            <a:spLocks/>
          </p:cNvSpPr>
          <p:nvPr/>
        </p:nvSpPr>
        <p:spPr>
          <a:xfrm>
            <a:off x="457200" y="1417638"/>
            <a:ext cx="8229600" cy="4305077"/>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n-US" sz="2800" dirty="0"/>
              <a:t>Ohm's Law is the most fundamental law of electrical circuits and give a relationship between voltage and current in an ideal conductor. This relationship states that: </a:t>
            </a:r>
          </a:p>
          <a:p>
            <a:pPr marL="0" indent="0" algn="just">
              <a:lnSpc>
                <a:spcPct val="115000"/>
              </a:lnSpc>
              <a:spcAft>
                <a:spcPts val="1000"/>
              </a:spcAft>
              <a:buNone/>
            </a:pPr>
            <a:endParaRPr lang="en-US" sz="2800" dirty="0"/>
          </a:p>
          <a:p>
            <a:pPr marL="0" algn="just">
              <a:lnSpc>
                <a:spcPct val="115000"/>
              </a:lnSpc>
              <a:spcAft>
                <a:spcPts val="1000"/>
              </a:spcAft>
            </a:pPr>
            <a:r>
              <a:rPr lang="en-US" sz="2800" dirty="0"/>
              <a:t>The potential difference (voltage) across an ideal conductor is proportional to the current through it. </a:t>
            </a:r>
          </a:p>
          <a:p>
            <a:pPr marL="0" algn="just">
              <a:lnSpc>
                <a:spcPct val="115000"/>
              </a:lnSpc>
              <a:spcAft>
                <a:spcPts val="1000"/>
              </a:spcAft>
            </a:pPr>
            <a:r>
              <a:rPr lang="en-US" sz="2800" dirty="0"/>
              <a:t> The constant of proportionality is called the "resistance", R. </a:t>
            </a:r>
          </a:p>
          <a:p>
            <a:pPr marL="0" algn="just">
              <a:lnSpc>
                <a:spcPct val="115000"/>
              </a:lnSpc>
              <a:spcAft>
                <a:spcPts val="1000"/>
              </a:spcAft>
            </a:pPr>
            <a:r>
              <a:rPr lang="en-US" sz="2800" dirty="0"/>
              <a:t>Ohm's Law is given by: </a:t>
            </a:r>
          </a:p>
          <a:p>
            <a:pPr marL="0" algn="just">
              <a:lnSpc>
                <a:spcPct val="115000"/>
              </a:lnSpc>
              <a:spcAft>
                <a:spcPts val="1000"/>
              </a:spcAft>
            </a:pPr>
            <a:r>
              <a:rPr lang="en-US" sz="2800" dirty="0"/>
              <a:t>U = I R </a:t>
            </a:r>
            <a:endParaRPr lang="en-US" sz="2600" dirty="0"/>
          </a:p>
        </p:txBody>
      </p:sp>
    </p:spTree>
    <p:extLst>
      <p:ext uri="{BB962C8B-B14F-4D97-AF65-F5344CB8AC3E}">
        <p14:creationId xmlns:p14="http://schemas.microsoft.com/office/powerpoint/2010/main" xmlns="" val="1399617470"/>
      </p:ext>
    </p:extLst>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0" advClick="0" advTm="100"/>
    </mc:Choice>
    <mc:Fallback>
      <p:transition advClick="0" advTm="1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A77A864B-AED0-4380-B3FF-05CAF2C3DB25}"/>
              </a:ext>
            </a:extLst>
          </p:cNvPr>
          <p:cNvSpPr>
            <a:spLocks noGrp="1"/>
          </p:cNvSpPr>
          <p:nvPr>
            <p:ph type="title"/>
          </p:nvPr>
        </p:nvSpPr>
        <p:spPr/>
        <p:txBody>
          <a:bodyPr/>
          <a:lstStyle/>
          <a:p>
            <a:r>
              <a:rPr lang="en-IN" sz="4000" i="1" dirty="0"/>
              <a:t>Ohm´s Law</a:t>
            </a:r>
            <a:endParaRPr lang="en-US" sz="4000" i="1" dirty="0"/>
          </a:p>
        </p:txBody>
      </p:sp>
      <p:sp>
        <p:nvSpPr>
          <p:cNvPr id="4" name="Espaço Reservado para Número de Slide 3">
            <a:extLst>
              <a:ext uri="{FF2B5EF4-FFF2-40B4-BE49-F238E27FC236}">
                <a16:creationId xmlns:a16="http://schemas.microsoft.com/office/drawing/2014/main" xmlns="" id="{50D9B5F8-0502-4EB6-8C05-A93EBA7E4F5C}"/>
              </a:ext>
            </a:extLst>
          </p:cNvPr>
          <p:cNvSpPr>
            <a:spLocks noGrp="1"/>
          </p:cNvSpPr>
          <p:nvPr>
            <p:ph type="sldNum" sz="quarter" idx="12"/>
          </p:nvPr>
        </p:nvSpPr>
        <p:spPr/>
        <p:txBody>
          <a:bodyPr/>
          <a:lstStyle/>
          <a:p>
            <a:fld id="{1E1F44E5-9FB8-4181-B433-C93897A9A40A}" type="slidenum">
              <a:rPr lang="en-US" smtClean="0"/>
              <a:pPr/>
              <a:t>4</a:t>
            </a:fld>
            <a:endParaRPr lang="en-US"/>
          </a:p>
        </p:txBody>
      </p:sp>
      <p:sp>
        <p:nvSpPr>
          <p:cNvPr id="11" name="Espaço Reservado para Conteúdo 2">
            <a:extLst>
              <a:ext uri="{FF2B5EF4-FFF2-40B4-BE49-F238E27FC236}">
                <a16:creationId xmlns:a16="http://schemas.microsoft.com/office/drawing/2014/main" xmlns="" id="{45C2C508-EF61-4460-AA00-89EF13F09B3E}"/>
              </a:ext>
            </a:extLst>
          </p:cNvPr>
          <p:cNvSpPr txBox="1">
            <a:spLocks noGrp="1"/>
          </p:cNvSpPr>
          <p:nvPr>
            <p:ph idx="1"/>
          </p:nvPr>
        </p:nvSpPr>
        <p:spPr>
          <a:prstGeom prst="rect">
            <a:avLst/>
          </a:prstGeom>
        </p:spPr>
        <p:txBody>
          <a:bodyPr vert="horz" lIns="91440" tIns="45720" rIns="91440" bIns="45720" rtlCol="0">
            <a:normAutofit fontScale="92500"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a:lnSpc>
                <a:spcPct val="115000"/>
              </a:lnSpc>
              <a:spcAft>
                <a:spcPts val="1000"/>
              </a:spcAft>
              <a:buNone/>
            </a:pPr>
            <a:r>
              <a:rPr lang="en-US" sz="2800" dirty="0"/>
              <a:t>Material that obeys Ohm's Law is called "ohmic" or "linear"  because the potential difference across it varies linearly with the current. </a:t>
            </a:r>
          </a:p>
          <a:p>
            <a:pPr marL="0" indent="0" algn="just">
              <a:lnSpc>
                <a:spcPct val="115000"/>
              </a:lnSpc>
              <a:spcAft>
                <a:spcPts val="1000"/>
              </a:spcAft>
              <a:buNone/>
            </a:pPr>
            <a:endParaRPr lang="en-US" sz="2800" dirty="0"/>
          </a:p>
          <a:p>
            <a:pPr marL="0" indent="0" algn="just">
              <a:lnSpc>
                <a:spcPct val="115000"/>
              </a:lnSpc>
              <a:spcAft>
                <a:spcPts val="1000"/>
              </a:spcAft>
              <a:buNone/>
            </a:pPr>
            <a:r>
              <a:rPr lang="en-US" sz="2800" dirty="0"/>
              <a:t>Ohm's Law can be used to solve simple circuits. A complete circuit is one which is a closed loop. It contains at least one voltage source and at least one potential drop the algebraic sum of the voltages around a complete close loop (called also mesh) is zero. </a:t>
            </a:r>
          </a:p>
          <a:p>
            <a:pPr marL="0" algn="just">
              <a:lnSpc>
                <a:spcPct val="115000"/>
              </a:lnSpc>
              <a:spcAft>
                <a:spcPts val="1000"/>
              </a:spcAft>
            </a:pPr>
            <a:endParaRPr lang="en-US" sz="2600" dirty="0"/>
          </a:p>
        </p:txBody>
      </p:sp>
    </p:spTree>
    <p:extLst>
      <p:ext uri="{BB962C8B-B14F-4D97-AF65-F5344CB8AC3E}">
        <p14:creationId xmlns:p14="http://schemas.microsoft.com/office/powerpoint/2010/main" xmlns="" val="18917590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35AD7C-C0C8-49D2-99AB-79A6B2B1E2F2}"/>
              </a:ext>
            </a:extLst>
          </p:cNvPr>
          <p:cNvSpPr>
            <a:spLocks noGrp="1"/>
          </p:cNvSpPr>
          <p:nvPr>
            <p:ph type="title"/>
          </p:nvPr>
        </p:nvSpPr>
        <p:spPr/>
        <p:txBody>
          <a:bodyPr/>
          <a:lstStyle/>
          <a:p>
            <a:r>
              <a:rPr lang="en-IN" i="1" dirty="0"/>
              <a:t>Ohm´s Law</a:t>
            </a:r>
            <a:endParaRPr lang="en-US" dirty="0"/>
          </a:p>
        </p:txBody>
      </p:sp>
      <p:sp>
        <p:nvSpPr>
          <p:cNvPr id="3" name="Espaço Reservado para Conteúdo 2">
            <a:extLst>
              <a:ext uri="{FF2B5EF4-FFF2-40B4-BE49-F238E27FC236}">
                <a16:creationId xmlns:a16="http://schemas.microsoft.com/office/drawing/2014/main" xmlns="" id="{37CD5F42-B2B0-4E2E-8EC7-46279A2B59D8}"/>
              </a:ext>
            </a:extLst>
          </p:cNvPr>
          <p:cNvSpPr>
            <a:spLocks noGrp="1"/>
          </p:cNvSpPr>
          <p:nvPr>
            <p:ph idx="1"/>
          </p:nvPr>
        </p:nvSpPr>
        <p:spPr/>
        <p:txBody>
          <a:bodyPr/>
          <a:lstStyle/>
          <a:p>
            <a:pPr algn="just"/>
            <a:r>
              <a:rPr lang="en-US" sz="2600" dirty="0"/>
              <a:t>A constant temperature, the electrical current flowing through a fixed linear resistance is directly proportional to the voltage applied across it, and also inversely proportional to the resistance. This relationship between the Voltage, Current and Resistance forms the basis of Ohms Law and is shown below.</a:t>
            </a:r>
          </a:p>
        </p:txBody>
      </p:sp>
      <p:sp>
        <p:nvSpPr>
          <p:cNvPr id="4" name="Espaço Reservado para Número de Slide 3">
            <a:extLst>
              <a:ext uri="{FF2B5EF4-FFF2-40B4-BE49-F238E27FC236}">
                <a16:creationId xmlns:a16="http://schemas.microsoft.com/office/drawing/2014/main" xmlns="" id="{09C1B513-E48A-4162-822B-9ED76473D6FF}"/>
              </a:ext>
            </a:extLst>
          </p:cNvPr>
          <p:cNvSpPr>
            <a:spLocks noGrp="1"/>
          </p:cNvSpPr>
          <p:nvPr>
            <p:ph type="sldNum" sz="quarter" idx="12"/>
          </p:nvPr>
        </p:nvSpPr>
        <p:spPr/>
        <p:txBody>
          <a:bodyPr/>
          <a:lstStyle/>
          <a:p>
            <a:fld id="{1E1F44E5-9FB8-4181-B433-C93897A9A40A}" type="slidenum">
              <a:rPr lang="en-US" smtClean="0"/>
              <a:pPr/>
              <a:t>5</a:t>
            </a:fld>
            <a:endParaRPr lang="en-US"/>
          </a:p>
        </p:txBody>
      </p:sp>
      <p:pic>
        <p:nvPicPr>
          <p:cNvPr id="2050" name="Picture 2" descr="ohms law">
            <a:extLst>
              <a:ext uri="{FF2B5EF4-FFF2-40B4-BE49-F238E27FC236}">
                <a16:creationId xmlns:a16="http://schemas.microsoft.com/office/drawing/2014/main" xmlns="" id="{ECE9AAE0-07E9-415D-B924-F1C1831EBBCE}"/>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346538" y="4725144"/>
            <a:ext cx="6450924" cy="864096"/>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42875988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CA35AD7C-C0C8-49D2-99AB-79A6B2B1E2F2}"/>
              </a:ext>
            </a:extLst>
          </p:cNvPr>
          <p:cNvSpPr>
            <a:spLocks noGrp="1"/>
          </p:cNvSpPr>
          <p:nvPr>
            <p:ph type="title"/>
          </p:nvPr>
        </p:nvSpPr>
        <p:spPr>
          <a:xfrm>
            <a:off x="457200" y="274638"/>
            <a:ext cx="8229600" cy="778098"/>
          </a:xfrm>
        </p:spPr>
        <p:txBody>
          <a:bodyPr/>
          <a:lstStyle/>
          <a:p>
            <a:r>
              <a:rPr lang="en-IN" sz="4000" i="1" dirty="0"/>
              <a:t>Ohm´s Law</a:t>
            </a:r>
            <a:endParaRPr lang="en-US" sz="4000" i="1" dirty="0"/>
          </a:p>
        </p:txBody>
      </p:sp>
      <p:sp>
        <p:nvSpPr>
          <p:cNvPr id="4" name="Espaço Reservado para Número de Slide 3">
            <a:extLst>
              <a:ext uri="{FF2B5EF4-FFF2-40B4-BE49-F238E27FC236}">
                <a16:creationId xmlns:a16="http://schemas.microsoft.com/office/drawing/2014/main" xmlns="" id="{09C1B513-E48A-4162-822B-9ED76473D6FF}"/>
              </a:ext>
            </a:extLst>
          </p:cNvPr>
          <p:cNvSpPr>
            <a:spLocks noGrp="1"/>
          </p:cNvSpPr>
          <p:nvPr>
            <p:ph type="sldNum" sz="quarter" idx="12"/>
          </p:nvPr>
        </p:nvSpPr>
        <p:spPr/>
        <p:txBody>
          <a:bodyPr/>
          <a:lstStyle/>
          <a:p>
            <a:fld id="{1E1F44E5-9FB8-4181-B433-C93897A9A40A}" type="slidenum">
              <a:rPr lang="en-US" smtClean="0"/>
              <a:pPr/>
              <a:t>6</a:t>
            </a:fld>
            <a:endParaRPr lang="en-US"/>
          </a:p>
        </p:txBody>
      </p:sp>
      <p:pic>
        <p:nvPicPr>
          <p:cNvPr id="5" name="Imagem 4">
            <a:extLst>
              <a:ext uri="{FF2B5EF4-FFF2-40B4-BE49-F238E27FC236}">
                <a16:creationId xmlns:a16="http://schemas.microsoft.com/office/drawing/2014/main" xmlns="" id="{35E8D947-2C54-44CC-AC57-54F24A2F58BC}"/>
              </a:ext>
            </a:extLst>
          </p:cNvPr>
          <p:cNvPicPr>
            <a:picLocks noChangeAspect="1"/>
          </p:cNvPicPr>
          <p:nvPr/>
        </p:nvPicPr>
        <p:blipFill>
          <a:blip r:embed="rId2"/>
          <a:stretch>
            <a:fillRect/>
          </a:stretch>
        </p:blipFill>
        <p:spPr>
          <a:xfrm>
            <a:off x="457200" y="1124744"/>
            <a:ext cx="6480720" cy="4799558"/>
          </a:xfrm>
          <a:prstGeom prst="rect">
            <a:avLst/>
          </a:prstGeom>
        </p:spPr>
      </p:pic>
      <p:pic>
        <p:nvPicPr>
          <p:cNvPr id="7" name="Imagem 6">
            <a:extLst>
              <a:ext uri="{FF2B5EF4-FFF2-40B4-BE49-F238E27FC236}">
                <a16:creationId xmlns:a16="http://schemas.microsoft.com/office/drawing/2014/main" xmlns="" id="{EDF12584-8F5B-415A-A3FE-346ADAD04D75}"/>
              </a:ext>
            </a:extLst>
          </p:cNvPr>
          <p:cNvPicPr>
            <a:picLocks noChangeAspect="1"/>
          </p:cNvPicPr>
          <p:nvPr/>
        </p:nvPicPr>
        <p:blipFill>
          <a:blip r:embed="rId3"/>
          <a:stretch>
            <a:fillRect/>
          </a:stretch>
        </p:blipFill>
        <p:spPr>
          <a:xfrm>
            <a:off x="7225952" y="1147665"/>
            <a:ext cx="1378496" cy="1512168"/>
          </a:xfrm>
          <a:prstGeom prst="rect">
            <a:avLst/>
          </a:prstGeom>
        </p:spPr>
      </p:pic>
      <p:pic>
        <p:nvPicPr>
          <p:cNvPr id="8" name="Imagem 7">
            <a:extLst>
              <a:ext uri="{FF2B5EF4-FFF2-40B4-BE49-F238E27FC236}">
                <a16:creationId xmlns:a16="http://schemas.microsoft.com/office/drawing/2014/main" xmlns="" id="{E872C7A7-E917-45EF-BE48-1660F159E23D}"/>
              </a:ext>
            </a:extLst>
          </p:cNvPr>
          <p:cNvPicPr>
            <a:picLocks noChangeAspect="1"/>
          </p:cNvPicPr>
          <p:nvPr/>
        </p:nvPicPr>
        <p:blipFill>
          <a:blip r:embed="rId4"/>
          <a:stretch>
            <a:fillRect/>
          </a:stretch>
        </p:blipFill>
        <p:spPr>
          <a:xfrm>
            <a:off x="7237920" y="2779900"/>
            <a:ext cx="1378496" cy="1512167"/>
          </a:xfrm>
          <a:prstGeom prst="rect">
            <a:avLst/>
          </a:prstGeom>
        </p:spPr>
      </p:pic>
      <p:pic>
        <p:nvPicPr>
          <p:cNvPr id="9" name="Imagem 8">
            <a:extLst>
              <a:ext uri="{FF2B5EF4-FFF2-40B4-BE49-F238E27FC236}">
                <a16:creationId xmlns:a16="http://schemas.microsoft.com/office/drawing/2014/main" xmlns="" id="{0ABCF58A-EE15-4476-8339-2CC8AF629045}"/>
              </a:ext>
            </a:extLst>
          </p:cNvPr>
          <p:cNvPicPr>
            <a:picLocks noChangeAspect="1"/>
          </p:cNvPicPr>
          <p:nvPr/>
        </p:nvPicPr>
        <p:blipFill>
          <a:blip r:embed="rId5"/>
          <a:stretch>
            <a:fillRect/>
          </a:stretch>
        </p:blipFill>
        <p:spPr>
          <a:xfrm>
            <a:off x="7240355" y="4412135"/>
            <a:ext cx="1378496" cy="1512167"/>
          </a:xfrm>
          <a:prstGeom prst="rect">
            <a:avLst/>
          </a:prstGeom>
        </p:spPr>
      </p:pic>
    </p:spTree>
    <p:extLst>
      <p:ext uri="{BB962C8B-B14F-4D97-AF65-F5344CB8AC3E}">
        <p14:creationId xmlns:p14="http://schemas.microsoft.com/office/powerpoint/2010/main" xmlns="" val="21391086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E0828BF7-E1D6-4348-A1AE-C291DEDB0066}"/>
              </a:ext>
            </a:extLst>
          </p:cNvPr>
          <p:cNvSpPr>
            <a:spLocks noGrp="1"/>
          </p:cNvSpPr>
          <p:nvPr>
            <p:ph type="title"/>
          </p:nvPr>
        </p:nvSpPr>
        <p:spPr/>
        <p:txBody>
          <a:bodyPr>
            <a:normAutofit fontScale="90000"/>
          </a:bodyPr>
          <a:lstStyle/>
          <a:p>
            <a:r>
              <a:rPr lang="en-IN" i="1" dirty="0"/>
              <a:t>Ohm´s Law Electrical Power in Circuits</a:t>
            </a:r>
            <a:endParaRPr lang="en-US" dirty="0"/>
          </a:p>
        </p:txBody>
      </p:sp>
      <p:sp>
        <p:nvSpPr>
          <p:cNvPr id="4" name="Espaço Reservado para Número de Slide 3">
            <a:extLst>
              <a:ext uri="{FF2B5EF4-FFF2-40B4-BE49-F238E27FC236}">
                <a16:creationId xmlns:a16="http://schemas.microsoft.com/office/drawing/2014/main" xmlns="" id="{458BE2BA-101B-4AA2-9A4B-9BBFD7D8DB17}"/>
              </a:ext>
            </a:extLst>
          </p:cNvPr>
          <p:cNvSpPr>
            <a:spLocks noGrp="1"/>
          </p:cNvSpPr>
          <p:nvPr>
            <p:ph type="sldNum" sz="quarter" idx="12"/>
          </p:nvPr>
        </p:nvSpPr>
        <p:spPr/>
        <p:txBody>
          <a:bodyPr/>
          <a:lstStyle/>
          <a:p>
            <a:fld id="{1E1F44E5-9FB8-4181-B433-C93897A9A40A}" type="slidenum">
              <a:rPr lang="en-US" smtClean="0"/>
              <a:pPr/>
              <a:t>7</a:t>
            </a:fld>
            <a:endParaRPr lang="en-US"/>
          </a:p>
        </p:txBody>
      </p:sp>
      <p:sp>
        <p:nvSpPr>
          <p:cNvPr id="5" name="Retângulo 4">
            <a:extLst>
              <a:ext uri="{FF2B5EF4-FFF2-40B4-BE49-F238E27FC236}">
                <a16:creationId xmlns:a16="http://schemas.microsoft.com/office/drawing/2014/main" xmlns="" id="{4B5B8540-5124-4BF4-BA3C-9291C86EC3E0}"/>
              </a:ext>
            </a:extLst>
          </p:cNvPr>
          <p:cNvSpPr/>
          <p:nvPr/>
        </p:nvSpPr>
        <p:spPr>
          <a:xfrm>
            <a:off x="606388" y="1556792"/>
            <a:ext cx="7931224" cy="2092881"/>
          </a:xfrm>
          <a:prstGeom prst="rect">
            <a:avLst/>
          </a:prstGeom>
        </p:spPr>
        <p:txBody>
          <a:bodyPr wrap="square">
            <a:spAutoFit/>
          </a:bodyPr>
          <a:lstStyle/>
          <a:p>
            <a:pPr algn="just"/>
            <a:r>
              <a:rPr lang="en-US" sz="2600" dirty="0"/>
              <a:t>Electrical Power, ( P ) in a circuit is the rate at which energy is absorbed or produced within a circuit. A source of energy such as a voltage will produce or deliver power while the connected load absorbs it.</a:t>
            </a:r>
          </a:p>
          <a:p>
            <a:pPr algn="just"/>
            <a:endParaRPr lang="en-US" sz="2600" dirty="0"/>
          </a:p>
        </p:txBody>
      </p:sp>
      <p:pic>
        <p:nvPicPr>
          <p:cNvPr id="3074" name="Picture 2" descr="Resultado de imagem para Electrical Power, ( P ) in a circuit">
            <a:extLst>
              <a:ext uri="{FF2B5EF4-FFF2-40B4-BE49-F238E27FC236}">
                <a16:creationId xmlns:a16="http://schemas.microsoft.com/office/drawing/2014/main" xmlns="" id="{C62DEEB4-6CBD-4AD8-A175-2560644E030E}"/>
              </a:ext>
            </a:extLst>
          </p:cNvPr>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779912" y="3429000"/>
            <a:ext cx="4132003" cy="2750085"/>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29737408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xmlns="" id="{0189CF18-6D4B-437B-9555-40B718862FE3}"/>
              </a:ext>
            </a:extLst>
          </p:cNvPr>
          <p:cNvSpPr>
            <a:spLocks noGrp="1"/>
          </p:cNvSpPr>
          <p:nvPr>
            <p:ph type="title"/>
          </p:nvPr>
        </p:nvSpPr>
        <p:spPr>
          <a:xfrm>
            <a:off x="457200" y="44624"/>
            <a:ext cx="8229600" cy="1143000"/>
          </a:xfrm>
        </p:spPr>
        <p:txBody>
          <a:bodyPr>
            <a:normAutofit fontScale="90000"/>
          </a:bodyPr>
          <a:lstStyle/>
          <a:p>
            <a:r>
              <a:rPr lang="en-IN" i="1" dirty="0"/>
              <a:t>Ohm´s Law Electrical Power in Circuits</a:t>
            </a:r>
            <a:endParaRPr lang="en-US" dirty="0"/>
          </a:p>
        </p:txBody>
      </p:sp>
      <p:sp>
        <p:nvSpPr>
          <p:cNvPr id="4" name="Espaço Reservado para Número de Slide 3">
            <a:extLst>
              <a:ext uri="{FF2B5EF4-FFF2-40B4-BE49-F238E27FC236}">
                <a16:creationId xmlns:a16="http://schemas.microsoft.com/office/drawing/2014/main" xmlns="" id="{3B14D604-B689-4DA2-A1C1-911A1AA990D9}"/>
              </a:ext>
            </a:extLst>
          </p:cNvPr>
          <p:cNvSpPr>
            <a:spLocks noGrp="1"/>
          </p:cNvSpPr>
          <p:nvPr>
            <p:ph type="sldNum" sz="quarter" idx="12"/>
          </p:nvPr>
        </p:nvSpPr>
        <p:spPr/>
        <p:txBody>
          <a:bodyPr/>
          <a:lstStyle/>
          <a:p>
            <a:fld id="{1E1F44E5-9FB8-4181-B433-C93897A9A40A}" type="slidenum">
              <a:rPr lang="en-US" smtClean="0"/>
              <a:pPr/>
              <a:t>8</a:t>
            </a:fld>
            <a:endParaRPr lang="en-US"/>
          </a:p>
        </p:txBody>
      </p:sp>
      <p:pic>
        <p:nvPicPr>
          <p:cNvPr id="5" name="Imagem 4">
            <a:extLst>
              <a:ext uri="{FF2B5EF4-FFF2-40B4-BE49-F238E27FC236}">
                <a16:creationId xmlns:a16="http://schemas.microsoft.com/office/drawing/2014/main" xmlns="" id="{666D0688-718D-4181-8BA6-649E2E003647}"/>
              </a:ext>
            </a:extLst>
          </p:cNvPr>
          <p:cNvPicPr>
            <a:picLocks noChangeAspect="1"/>
          </p:cNvPicPr>
          <p:nvPr/>
        </p:nvPicPr>
        <p:blipFill>
          <a:blip r:embed="rId2"/>
          <a:stretch>
            <a:fillRect/>
          </a:stretch>
        </p:blipFill>
        <p:spPr>
          <a:xfrm>
            <a:off x="683568" y="2636912"/>
            <a:ext cx="5915000" cy="3762950"/>
          </a:xfrm>
          <a:prstGeom prst="rect">
            <a:avLst/>
          </a:prstGeom>
        </p:spPr>
      </p:pic>
      <p:sp>
        <p:nvSpPr>
          <p:cNvPr id="6" name="Retângulo 5">
            <a:extLst>
              <a:ext uri="{FF2B5EF4-FFF2-40B4-BE49-F238E27FC236}">
                <a16:creationId xmlns:a16="http://schemas.microsoft.com/office/drawing/2014/main" xmlns="" id="{70BEF578-AB9F-4C34-B69E-556BB23CF668}"/>
              </a:ext>
            </a:extLst>
          </p:cNvPr>
          <p:cNvSpPr/>
          <p:nvPr/>
        </p:nvSpPr>
        <p:spPr>
          <a:xfrm>
            <a:off x="539552" y="1106292"/>
            <a:ext cx="7560840" cy="1292662"/>
          </a:xfrm>
          <a:prstGeom prst="rect">
            <a:avLst/>
          </a:prstGeom>
        </p:spPr>
        <p:txBody>
          <a:bodyPr wrap="square">
            <a:spAutoFit/>
          </a:bodyPr>
          <a:lstStyle/>
          <a:p>
            <a:pPr algn="just"/>
            <a:r>
              <a:rPr lang="en-US" sz="2600" dirty="0"/>
              <a:t>The quantity symbol for power is P and is the product of voltage multiplied by the current with the unit of measurement being the Watt ( W ).</a:t>
            </a:r>
          </a:p>
        </p:txBody>
      </p:sp>
      <p:pic>
        <p:nvPicPr>
          <p:cNvPr id="7" name="Imagem 6">
            <a:extLst>
              <a:ext uri="{FF2B5EF4-FFF2-40B4-BE49-F238E27FC236}">
                <a16:creationId xmlns:a16="http://schemas.microsoft.com/office/drawing/2014/main" xmlns="" id="{310DE2A6-D3F2-48D7-A10F-32F1A61A2AEC}"/>
              </a:ext>
            </a:extLst>
          </p:cNvPr>
          <p:cNvPicPr>
            <a:picLocks noChangeAspect="1"/>
          </p:cNvPicPr>
          <p:nvPr/>
        </p:nvPicPr>
        <p:blipFill>
          <a:blip r:embed="rId3"/>
          <a:stretch>
            <a:fillRect/>
          </a:stretch>
        </p:blipFill>
        <p:spPr>
          <a:xfrm>
            <a:off x="6779568" y="2655446"/>
            <a:ext cx="1194420" cy="1039652"/>
          </a:xfrm>
          <a:prstGeom prst="rect">
            <a:avLst/>
          </a:prstGeom>
        </p:spPr>
      </p:pic>
      <p:pic>
        <p:nvPicPr>
          <p:cNvPr id="8" name="Imagem 7">
            <a:extLst>
              <a:ext uri="{FF2B5EF4-FFF2-40B4-BE49-F238E27FC236}">
                <a16:creationId xmlns:a16="http://schemas.microsoft.com/office/drawing/2014/main" xmlns="" id="{B24986E5-2D01-4D5E-AAAF-B03804EAAE00}"/>
              </a:ext>
            </a:extLst>
          </p:cNvPr>
          <p:cNvPicPr>
            <a:picLocks noChangeAspect="1"/>
          </p:cNvPicPr>
          <p:nvPr/>
        </p:nvPicPr>
        <p:blipFill>
          <a:blip r:embed="rId4"/>
          <a:stretch>
            <a:fillRect/>
          </a:stretch>
        </p:blipFill>
        <p:spPr>
          <a:xfrm>
            <a:off x="6779568" y="3951590"/>
            <a:ext cx="1194420" cy="1115063"/>
          </a:xfrm>
          <a:prstGeom prst="rect">
            <a:avLst/>
          </a:prstGeom>
        </p:spPr>
      </p:pic>
      <p:pic>
        <p:nvPicPr>
          <p:cNvPr id="9" name="Imagem 8">
            <a:extLst>
              <a:ext uri="{FF2B5EF4-FFF2-40B4-BE49-F238E27FC236}">
                <a16:creationId xmlns:a16="http://schemas.microsoft.com/office/drawing/2014/main" xmlns="" id="{E8E5BA07-388D-45CE-AA4A-3E3A5690CF00}"/>
              </a:ext>
            </a:extLst>
          </p:cNvPr>
          <p:cNvPicPr>
            <a:picLocks noChangeAspect="1"/>
          </p:cNvPicPr>
          <p:nvPr/>
        </p:nvPicPr>
        <p:blipFill>
          <a:blip r:embed="rId5"/>
          <a:stretch>
            <a:fillRect/>
          </a:stretch>
        </p:blipFill>
        <p:spPr>
          <a:xfrm>
            <a:off x="6779568" y="5323145"/>
            <a:ext cx="1194420" cy="1087998"/>
          </a:xfrm>
          <a:prstGeom prst="rect">
            <a:avLst/>
          </a:prstGeom>
        </p:spPr>
      </p:pic>
    </p:spTree>
    <p:extLst>
      <p:ext uri="{BB962C8B-B14F-4D97-AF65-F5344CB8AC3E}">
        <p14:creationId xmlns:p14="http://schemas.microsoft.com/office/powerpoint/2010/main" xmlns="" val="315266608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649</TotalTime>
  <Words>204</Words>
  <Application>Microsoft Office PowerPoint</Application>
  <PresentationFormat>On-screen Show (4:3)</PresentationFormat>
  <Paragraphs>28</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Robots – Theory</vt:lpstr>
      <vt:lpstr>Ohms Law and Power</vt:lpstr>
      <vt:lpstr>Introduction – Ohm´s Law</vt:lpstr>
      <vt:lpstr>Ohm´s Law</vt:lpstr>
      <vt:lpstr>Ohm´s Law</vt:lpstr>
      <vt:lpstr>Ohm´s Law</vt:lpstr>
      <vt:lpstr>Ohm´s Law Electrical Power in Circuits</vt:lpstr>
      <vt:lpstr>Ohm´s Law Electrical Power in Circuits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Gamification</dc:title>
  <dc:creator>covan</dc:creator>
  <cp:lastModifiedBy>covan</cp:lastModifiedBy>
  <cp:revision>96</cp:revision>
  <dcterms:created xsi:type="dcterms:W3CDTF">2017-03-08T21:43:37Z</dcterms:created>
  <dcterms:modified xsi:type="dcterms:W3CDTF">2017-09-19T20:33:41Z</dcterms:modified>
</cp:coreProperties>
</file>